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69" r:id="rId3"/>
    <p:sldId id="270" r:id="rId4"/>
    <p:sldId id="258" r:id="rId5"/>
    <p:sldId id="260" r:id="rId6"/>
    <p:sldId id="272" r:id="rId7"/>
    <p:sldId id="263" r:id="rId8"/>
    <p:sldId id="261" r:id="rId9"/>
    <p:sldId id="273" r:id="rId10"/>
    <p:sldId id="264" r:id="rId11"/>
    <p:sldId id="262" r:id="rId12"/>
    <p:sldId id="282" r:id="rId13"/>
    <p:sldId id="280" r:id="rId14"/>
    <p:sldId id="277" r:id="rId15"/>
    <p:sldId id="278" r:id="rId16"/>
    <p:sldId id="283" r:id="rId17"/>
    <p:sldId id="276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6056" autoAdjust="0"/>
  </p:normalViewPr>
  <p:slideViewPr>
    <p:cSldViewPr>
      <p:cViewPr varScale="1">
        <p:scale>
          <a:sx n="59" d="100"/>
          <a:sy n="59" d="100"/>
        </p:scale>
        <p:origin x="2146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EECA2C-4E87-473B-BB95-705A29A64478}" type="datetimeFigureOut">
              <a:rPr lang="ru-RU" smtClean="0"/>
              <a:t>23.07.2018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66C1D1-6FC7-4131-A865-F9A423C58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263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6C1D1-6FC7-4131-A865-F9A423C5836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843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6C1D1-6FC7-4131-A865-F9A423C5836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208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6C1D1-6FC7-4131-A865-F9A423C5836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237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6C1D1-6FC7-4131-A865-F9A423C5836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988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6C1D1-6FC7-4131-A865-F9A423C5836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9098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6C1D1-6FC7-4131-A865-F9A423C5836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8006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6C1D1-6FC7-4131-A865-F9A423C5836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5524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757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6F362EB-1032-4418-98F3-F188B7164C35}" type="slidenum">
              <a:rPr lang="ru-RU" altLang="ru-RU" smtClean="0">
                <a:solidFill>
                  <a:prstClr val="black"/>
                </a:solidFill>
              </a:rPr>
              <a:pPr/>
              <a:t>17</a:t>
            </a:fld>
            <a:endParaRPr lang="ru-RU" altLang="ru-RU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777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99EE5-4A74-4DC6-B4BF-AACEF829835A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2903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6C1D1-6FC7-4131-A865-F9A423C5836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803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6C1D1-6FC7-4131-A865-F9A423C5836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017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Font typeface="Arial" panose="020B0604020202020204" pitchFamily="34" charset="0"/>
              <a:buNone/>
            </a:pPr>
            <a:endParaRPr lang="ru-RU" sz="1200" kern="1200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6C1D1-6FC7-4131-A865-F9A423C5836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835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Times New Roman"/>
                <a:cs typeface="Times New Roman"/>
              </a:rPr>
              <a:t>December 16, 2016 in </a:t>
            </a:r>
            <a:r>
              <a:rPr kumimoji="0" 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Times New Roman"/>
                <a:cs typeface="Times New Roman"/>
              </a:rPr>
              <a:t>Bokhtar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Times New Roman"/>
                <a:cs typeface="Times New Roman"/>
              </a:rPr>
              <a:t>, a working meeting was held on discussion of ways of interaction in the provision of services within the project.</a:t>
            </a:r>
          </a:p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Times New Roman"/>
                <a:cs typeface="Times New Roman"/>
              </a:rPr>
              <a:t>As a result of the working meeting, AFEW-Tajikistan signed the Agreement on the cooperation in the provision of preventive, educational, health education and social services for vulnerable groups of the population with 47 organizations.</a:t>
            </a:r>
          </a:p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Times New Roman"/>
                <a:cs typeface="Times New Roman"/>
              </a:rPr>
              <a:t>Out of the 47 organizations participating in the agreement, 27 partners are state institutions, 2 correctional institutions, 16 public organizations of Khatlon oblast, Dushanbe and </a:t>
            </a:r>
            <a:r>
              <a:rPr kumimoji="0" 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Times New Roman"/>
                <a:cs typeface="Times New Roman"/>
              </a:rPr>
              <a:t>Khujand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Times New Roman"/>
                <a:cs typeface="Times New Roman"/>
              </a:rPr>
              <a:t>, and 2 microfinance organizations.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Times New Roman"/>
              <a:cs typeface="Times New Roman"/>
            </a:endParaRPr>
          </a:p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Times New Roman"/>
                <a:cs typeface="Times New Roman"/>
              </a:rPr>
              <a:t>The signed agreement allowed AFEW-Tajikistan to provide and expand access to medical, social, economic and legal services for women returning from labor migration to the project regions of Khatlon region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6C1D1-6FC7-4131-A865-F9A423C5836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200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6C1D1-6FC7-4131-A865-F9A423C5836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200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6C1D1-6FC7-4131-A865-F9A423C5836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822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569 vulnerable women participated in information sessions on sexual, reproductive health and family planning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sz="1200" baseline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received Consultation of a gynecologist</a:t>
            </a:r>
            <a:endParaRPr lang="ru-RU" sz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2002, women have information and can apply to services that provide legal and social support, economic education and professional orientation services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6C1D1-6FC7-4131-A865-F9A423C5836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824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F7743-3F6B-4A60-B740-4A41079FB1A0}" type="datetimeFigureOut">
              <a:rPr lang="ru-RU" smtClean="0"/>
              <a:t>23.07.2018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62A77-BC47-4A22-8124-21B07F01C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84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F7743-3F6B-4A60-B740-4A41079FB1A0}" type="datetimeFigureOut">
              <a:rPr lang="ru-RU" smtClean="0"/>
              <a:t>23.07.2018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62A77-BC47-4A22-8124-21B07F01C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958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F7743-3F6B-4A60-B740-4A41079FB1A0}" type="datetimeFigureOut">
              <a:rPr lang="ru-RU" smtClean="0"/>
              <a:t>23.07.2018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62A77-BC47-4A22-8124-21B07F01C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061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51F4-C193-4A03-8736-C26B59DA4A5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23.07.2018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9D9D-FE51-4D25-9F12-7E62330E90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413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DDF6D-5483-4047-946D-10611BCEBAD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23.07.2018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9D9D-FE51-4D25-9F12-7E62330E90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844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C4BD8-AC12-463D-B511-759698D1882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23.07.2018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9D9D-FE51-4D25-9F12-7E62330E90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555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94334-C7D3-4635-B07B-1CCCC018B8E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23.07.2018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9D9D-FE51-4D25-9F12-7E62330E90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132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BCD6F-CC9C-4700-A119-396C3E08ECE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23.07.2018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9D9D-FE51-4D25-9F12-7E62330E90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660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956B7-45D4-4681-B968-F02CE41657C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23.07.2018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9D9D-FE51-4D25-9F12-7E62330E90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52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A8639-1BCE-47BF-97F7-309F842E928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23.07.2018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9D9D-FE51-4D25-9F12-7E62330E90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6041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64EFB-8068-4FAD-838E-1A8D6C58E93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23.07.2018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9D9D-FE51-4D25-9F12-7E62330E90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742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F7743-3F6B-4A60-B740-4A41079FB1A0}" type="datetimeFigureOut">
              <a:rPr lang="ru-RU" smtClean="0"/>
              <a:t>23.07.2018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62A77-BC47-4A22-8124-21B07F01C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5327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99D48-FDFE-4268-AD3C-7626669097C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23.07.2018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9D9D-FE51-4D25-9F12-7E62330E90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278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00D5E-1FD9-4BB2-A915-A3A48BC3BD7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23.07.2018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9D9D-FE51-4D25-9F12-7E62330E90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4466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4AA21-B4E5-4DBB-8CBA-44F01774515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23.07.2018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9D9D-FE51-4D25-9F12-7E62330E90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745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F7743-3F6B-4A60-B740-4A41079FB1A0}" type="datetimeFigureOut">
              <a:rPr lang="ru-RU" smtClean="0"/>
              <a:t>23.07.2018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62A77-BC47-4A22-8124-21B07F01C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09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F7743-3F6B-4A60-B740-4A41079FB1A0}" type="datetimeFigureOut">
              <a:rPr lang="ru-RU" smtClean="0"/>
              <a:t>23.07.2018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62A77-BC47-4A22-8124-21B07F01C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394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F7743-3F6B-4A60-B740-4A41079FB1A0}" type="datetimeFigureOut">
              <a:rPr lang="ru-RU" smtClean="0"/>
              <a:t>23.07.2018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62A77-BC47-4A22-8124-21B07F01C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442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F7743-3F6B-4A60-B740-4A41079FB1A0}" type="datetimeFigureOut">
              <a:rPr lang="ru-RU" smtClean="0"/>
              <a:t>23.07.2018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62A77-BC47-4A22-8124-21B07F01C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633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F7743-3F6B-4A60-B740-4A41079FB1A0}" type="datetimeFigureOut">
              <a:rPr lang="ru-RU" smtClean="0"/>
              <a:t>23.07.2018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62A77-BC47-4A22-8124-21B07F01C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65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F7743-3F6B-4A60-B740-4A41079FB1A0}" type="datetimeFigureOut">
              <a:rPr lang="ru-RU" smtClean="0"/>
              <a:t>23.07.2018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62A77-BC47-4A22-8124-21B07F01C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612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F7743-3F6B-4A60-B740-4A41079FB1A0}" type="datetimeFigureOut">
              <a:rPr lang="ru-RU" smtClean="0"/>
              <a:t>23.07.2018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62A77-BC47-4A22-8124-21B07F01C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861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F7743-3F6B-4A60-B740-4A41079FB1A0}" type="datetimeFigureOut">
              <a:rPr lang="ru-RU" smtClean="0"/>
              <a:t>23.07.2018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62A77-BC47-4A22-8124-21B07F01C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039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C7031-F33D-4A2A-A479-53C19B5EC8A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23.07.2018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C9D9D-FE51-4D25-9F12-7E62330E90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97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few.tj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few.tj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few.tj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eg"/><Relationship Id="rId5" Type="http://schemas.openxmlformats.org/officeDocument/2006/relationships/hyperlink" Target="mailto:tajikistan@afew.tj" TargetMode="External"/><Relationship Id="rId4" Type="http://schemas.openxmlformats.org/officeDocument/2006/relationships/hyperlink" Target="https://www.facebook.com/health.tj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59" y="1772816"/>
            <a:ext cx="7772400" cy="338437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Social and economic reintegration of returning labor migrants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290628"/>
            <a:ext cx="6400800" cy="108316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Amsterdam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26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July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2018</a:t>
            </a:r>
            <a:endParaRPr lang="en-US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AIDS2018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331640" y="6457512"/>
            <a:ext cx="65527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99220"/>
            <a:ext cx="3310135" cy="144016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55" y="181126"/>
            <a:ext cx="1567029" cy="1433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05980" y="359869"/>
            <a:ext cx="32581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OPEN SOCIETY INSTITUTE ASSISTANCE FOUNDATION – TAJIKISTAN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91670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828927" y="5903249"/>
            <a:ext cx="8216176" cy="786384"/>
            <a:chOff x="539552" y="5589240"/>
            <a:chExt cx="8216176" cy="786384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5589240"/>
              <a:ext cx="1807464" cy="786384"/>
            </a:xfrm>
            <a:prstGeom prst="rect">
              <a:avLst/>
            </a:prstGeom>
          </p:spPr>
        </p:pic>
        <p:cxnSp>
          <p:nvCxnSpPr>
            <p:cNvPr id="8" name="Прямая соединительная линия 7"/>
            <p:cNvCxnSpPr/>
            <p:nvPr/>
          </p:nvCxnSpPr>
          <p:spPr>
            <a:xfrm>
              <a:off x="539552" y="6375624"/>
              <a:ext cx="655272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266" y="-88809"/>
            <a:ext cx="2999492" cy="8535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640" y="764705"/>
            <a:ext cx="6696744" cy="51479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3547" y="777086"/>
            <a:ext cx="6674838" cy="51261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4147" y="777083"/>
            <a:ext cx="6704237" cy="51261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8608" y="777080"/>
            <a:ext cx="6719775" cy="51261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521" y="764705"/>
            <a:ext cx="6880398" cy="516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0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1" y="908720"/>
            <a:ext cx="4239911" cy="5306870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24 women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completed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sewing courses </a:t>
            </a:r>
          </a:p>
          <a:p>
            <a:pPr algn="just"/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23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women completed computer literacy courses. </a:t>
            </a:r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80 women participated in the training "Basics of Business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".</a:t>
            </a:r>
          </a:p>
          <a:p>
            <a:pPr algn="just"/>
            <a:endParaRPr lang="ru-RU" sz="2400" dirty="0"/>
          </a:p>
          <a:p>
            <a:pPr algn="just"/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women run business at home, 4 get a job in the sewing workshop and 5 work in the trading markets.</a:t>
            </a:r>
          </a:p>
          <a:p>
            <a:pPr algn="just"/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539552" y="5990443"/>
            <a:ext cx="8216176" cy="629740"/>
            <a:chOff x="539552" y="5745884"/>
            <a:chExt cx="8216176" cy="62974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8304" y="5745884"/>
              <a:ext cx="1447424" cy="629739"/>
            </a:xfrm>
            <a:prstGeom prst="rect">
              <a:avLst/>
            </a:prstGeom>
          </p:spPr>
        </p:pic>
        <p:cxnSp>
          <p:nvCxnSpPr>
            <p:cNvPr id="7" name="Прямая соединительная линия 6"/>
            <p:cNvCxnSpPr/>
            <p:nvPr/>
          </p:nvCxnSpPr>
          <p:spPr>
            <a:xfrm>
              <a:off x="539552" y="6375624"/>
              <a:ext cx="655272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7909" y="1340768"/>
            <a:ext cx="3627434" cy="2725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635896" y="117957"/>
            <a:ext cx="27121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Project results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76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25173" y="617693"/>
            <a:ext cx="6919752" cy="5186925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828927" y="5903249"/>
            <a:ext cx="8216176" cy="786384"/>
            <a:chOff x="539552" y="5589240"/>
            <a:chExt cx="8216176" cy="786384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5589240"/>
              <a:ext cx="1807464" cy="786384"/>
            </a:xfrm>
            <a:prstGeom prst="rect">
              <a:avLst/>
            </a:prstGeom>
          </p:spPr>
        </p:pic>
        <p:cxnSp>
          <p:nvCxnSpPr>
            <p:cNvPr id="8" name="Прямая соединительная линия 7"/>
            <p:cNvCxnSpPr/>
            <p:nvPr/>
          </p:nvCxnSpPr>
          <p:spPr>
            <a:xfrm>
              <a:off x="539552" y="6375624"/>
              <a:ext cx="655272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Прямоугольник 1"/>
          <p:cNvSpPr/>
          <p:nvPr/>
        </p:nvSpPr>
        <p:spPr>
          <a:xfrm>
            <a:off x="3142914" y="32918"/>
            <a:ext cx="30842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Project results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1747" y="617693"/>
            <a:ext cx="6949624" cy="52122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3938" y="617692"/>
            <a:ext cx="6967433" cy="52255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0384" y="617691"/>
            <a:ext cx="7059255" cy="52122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0384" y="617690"/>
            <a:ext cx="7097763" cy="525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2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817352" y="5914824"/>
            <a:ext cx="8216176" cy="786384"/>
            <a:chOff x="539552" y="5589240"/>
            <a:chExt cx="8216176" cy="786384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5589240"/>
              <a:ext cx="1807464" cy="786384"/>
            </a:xfrm>
            <a:prstGeom prst="rect">
              <a:avLst/>
            </a:prstGeom>
          </p:spPr>
        </p:pic>
        <p:cxnSp>
          <p:nvCxnSpPr>
            <p:cNvPr id="7" name="Прямая соединительная линия 6"/>
            <p:cNvCxnSpPr/>
            <p:nvPr/>
          </p:nvCxnSpPr>
          <p:spPr>
            <a:xfrm>
              <a:off x="539552" y="6375624"/>
              <a:ext cx="655272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064725"/>
            <a:ext cx="4258816" cy="51005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Women received the following services: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Consultations of  lawyer</a:t>
            </a:r>
          </a:p>
          <a:p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Restoration of the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passports</a:t>
            </a:r>
          </a:p>
          <a:p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Provision of food packages and medicine for the most vulnerable women</a:t>
            </a:r>
          </a:p>
          <a:p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9206" y="23261"/>
            <a:ext cx="3005588" cy="8596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1772816"/>
            <a:ext cx="3840428" cy="2880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599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817352" y="5914824"/>
            <a:ext cx="8216176" cy="786384"/>
            <a:chOff x="539552" y="5589240"/>
            <a:chExt cx="8216176" cy="786384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5589240"/>
              <a:ext cx="1807464" cy="786384"/>
            </a:xfrm>
            <a:prstGeom prst="rect">
              <a:avLst/>
            </a:prstGeom>
          </p:spPr>
        </p:pic>
        <p:cxnSp>
          <p:nvCxnSpPr>
            <p:cNvPr id="7" name="Прямая соединительная линия 6"/>
            <p:cNvCxnSpPr/>
            <p:nvPr/>
          </p:nvCxnSpPr>
          <p:spPr>
            <a:xfrm>
              <a:off x="539552" y="6375624"/>
              <a:ext cx="655272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" name="Прямоугольник 3"/>
          <p:cNvSpPr/>
          <p:nvPr/>
        </p:nvSpPr>
        <p:spPr>
          <a:xfrm>
            <a:off x="3215922" y="152944"/>
            <a:ext cx="27121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Project results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9946" y="847278"/>
            <a:ext cx="6756727" cy="50675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2360" y="847278"/>
            <a:ext cx="6744313" cy="50675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2360" y="847277"/>
            <a:ext cx="6756728" cy="50675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6984" y="847275"/>
            <a:ext cx="6799689" cy="50675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4569" y="737719"/>
            <a:ext cx="6812104" cy="51771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269" y="729361"/>
            <a:ext cx="6811404" cy="518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1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Lessons learned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pPr algn="just"/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Information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sessions on reproductive health in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g-Cyrl-TJ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sites of the project helped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 reach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women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 remote and hard-to-reach areas of the region.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Collaboration with the Adult Learning Center improved women's access to vocational education and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assisted in their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future employment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Cooperation with the micro-lending organization increased the economic education of women and increased their access to financial resources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availability of evidence-based medical information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 AFEW-Tajikistan’s website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www.afew.tj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contributed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 raising awareness of women on socially significant diseases.</a:t>
            </a:r>
          </a:p>
          <a:p>
            <a:pPr algn="just"/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805777" y="5949549"/>
            <a:ext cx="8216176" cy="786384"/>
            <a:chOff x="539552" y="5589240"/>
            <a:chExt cx="8216176" cy="786384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5589240"/>
              <a:ext cx="1807464" cy="786384"/>
            </a:xfrm>
            <a:prstGeom prst="rect">
              <a:avLst/>
            </a:prstGeom>
          </p:spPr>
        </p:pic>
        <p:cxnSp>
          <p:nvCxnSpPr>
            <p:cNvPr id="6" name="Прямая соединительная линия 5"/>
            <p:cNvCxnSpPr/>
            <p:nvPr/>
          </p:nvCxnSpPr>
          <p:spPr>
            <a:xfrm>
              <a:off x="539552" y="6375624"/>
              <a:ext cx="655272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4355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Future plans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317" y="1173790"/>
            <a:ext cx="8229600" cy="4785395"/>
          </a:xfrm>
        </p:spPr>
        <p:txBody>
          <a:bodyPr>
            <a:normAutofit/>
          </a:bodyPr>
          <a:lstStyle/>
          <a:p>
            <a:pPr algn="just"/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 launch regional project  directed to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health protection and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raising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awareness of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potential migrants about their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rights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organizations that provide assistance to citizens of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Tajikistan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being in Russian Federation with purpose of improving their incomes. 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Participation in encouraging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returned labor migrants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 self-employment or creating their own business through short-term trainings.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Development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of information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materials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on the rights and responsibilities of persons planning labor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migration.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Promoting informational website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www.afew.tj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among potential labor migrants.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805777" y="5949549"/>
            <a:ext cx="8216176" cy="786384"/>
            <a:chOff x="539552" y="5589240"/>
            <a:chExt cx="8216176" cy="786384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5589240"/>
              <a:ext cx="1807464" cy="786384"/>
            </a:xfrm>
            <a:prstGeom prst="rect">
              <a:avLst/>
            </a:prstGeom>
          </p:spPr>
        </p:pic>
        <p:cxnSp>
          <p:nvCxnSpPr>
            <p:cNvPr id="6" name="Прямая соединительная линия 5"/>
            <p:cNvCxnSpPr/>
            <p:nvPr/>
          </p:nvCxnSpPr>
          <p:spPr>
            <a:xfrm>
              <a:off x="539552" y="6375624"/>
              <a:ext cx="655272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3889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/>
          <p:cNvSpPr>
            <a:spLocks noGrp="1"/>
          </p:cNvSpPr>
          <p:nvPr>
            <p:ph type="ctrTitle"/>
          </p:nvPr>
        </p:nvSpPr>
        <p:spPr>
          <a:xfrm>
            <a:off x="685800" y="2463800"/>
            <a:ext cx="7847013" cy="18288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Thank you for your attention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b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Visit our site: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hlinkClick r:id="rId3"/>
              </a:rPr>
              <a:t>www.afew.tj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Facebook page: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hlinkClick r:id="rId4"/>
              </a:rPr>
              <a:t>https://www.facebook.com/health.tj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246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3225" y="5084763"/>
            <a:ext cx="6400800" cy="1008062"/>
          </a:xfrm>
        </p:spPr>
        <p:txBody>
          <a:bodyPr/>
          <a:lstStyle/>
          <a:p>
            <a:pPr algn="l" eaLnBrk="1" hangingPunct="1"/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Republican public organization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AFEW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Tajikistan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hangingPunct="1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734042 </a:t>
            </a: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Dushanbe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11-223</a:t>
            </a: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M. Rahimi</a:t>
            </a: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street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hangingPunct="1"/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tajikistan@afew.tj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95288" y="6308725"/>
            <a:ext cx="6553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2469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500063"/>
            <a:ext cx="331152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450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539552" y="5833799"/>
            <a:ext cx="8216176" cy="786384"/>
            <a:chOff x="539552" y="5589240"/>
            <a:chExt cx="8216176" cy="786384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5589240"/>
              <a:ext cx="1807464" cy="786384"/>
            </a:xfrm>
            <a:prstGeom prst="rect">
              <a:avLst/>
            </a:prstGeom>
          </p:spPr>
        </p:pic>
        <p:cxnSp>
          <p:nvCxnSpPr>
            <p:cNvPr id="7" name="Прямая соединительная линия 6"/>
            <p:cNvCxnSpPr/>
            <p:nvPr/>
          </p:nvCxnSpPr>
          <p:spPr>
            <a:xfrm>
              <a:off x="539552" y="6375624"/>
              <a:ext cx="655272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-7303"/>
            <a:ext cx="7772400" cy="648071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Current situation and problems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818294"/>
            <a:ext cx="8280920" cy="4896544"/>
          </a:xfrm>
        </p:spPr>
        <p:txBody>
          <a:bodyPr>
            <a:noAutofit/>
          </a:bodyPr>
          <a:lstStyle/>
          <a:p>
            <a:pPr marL="457200" indent="-457200" algn="just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Chronic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and infectious diseases, including HIV and TB</a:t>
            </a:r>
          </a:p>
          <a:p>
            <a:pPr marL="457200" indent="-457200" algn="just">
              <a:buFont typeface="Arial" pitchFamily="34" charset="0"/>
              <a:buChar char="•"/>
            </a:pPr>
            <a:endParaRPr lang="en-US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Deportation of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labor migrants (women)</a:t>
            </a:r>
          </a:p>
          <a:p>
            <a:pPr marL="457200" indent="-457200" algn="just">
              <a:buFont typeface="Arial" pitchFamily="34" charset="0"/>
              <a:buChar char="•"/>
            </a:pPr>
            <a:endParaRPr lang="en-US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Fertile age</a:t>
            </a:r>
          </a:p>
          <a:p>
            <a:pPr marL="457200" indent="-457200" algn="just">
              <a:buFont typeface="Arial" pitchFamily="34" charset="0"/>
              <a:buChar char="•"/>
            </a:pPr>
            <a:endParaRPr lang="en-US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Independent housekeeping (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without support from the husband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omestic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social, medical and legal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problems after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returning from labor migration</a:t>
            </a:r>
          </a:p>
          <a:p>
            <a:pPr marL="457200" indent="-457200" algn="just">
              <a:buFont typeface="Arial" pitchFamily="34" charset="0"/>
              <a:buChar char="•"/>
            </a:pPr>
            <a:endParaRPr lang="en-US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Stigma and discrimination based on gender</a:t>
            </a:r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92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472608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en-US" sz="31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Project</a:t>
            </a:r>
            <a:r>
              <a:rPr lang="ru-RU" sz="31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</a:p>
          <a:p>
            <a:pPr marL="0" indent="0" algn="just">
              <a:buNone/>
            </a:pPr>
            <a:r>
              <a:rPr lang="ru-RU" sz="31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Social and economic reintegration of returning labor migrants</a:t>
            </a:r>
            <a:r>
              <a:rPr lang="ru-RU" sz="31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» </a:t>
            </a:r>
            <a:endParaRPr lang="en-US" sz="3100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3100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31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Donor</a:t>
            </a:r>
            <a:r>
              <a:rPr lang="ru-RU" sz="31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endParaRPr lang="ru-RU" sz="3100" b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Open 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ociety Institute Assistance Foundation – 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ajikistan</a:t>
            </a:r>
          </a:p>
          <a:p>
            <a:pPr marL="0" indent="0" algn="just">
              <a:buNone/>
            </a:pPr>
            <a:endParaRPr lang="ru-RU" sz="3100" b="1" dirty="0" smtClean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31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Project period</a:t>
            </a:r>
            <a:r>
              <a:rPr lang="ru-RU" sz="31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</a:p>
          <a:p>
            <a:pPr marL="0" indent="0" algn="just">
              <a:buNone/>
            </a:pP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12 months (from November 1, 2016 until October 31, 2017). </a:t>
            </a:r>
          </a:p>
          <a:p>
            <a:pPr marL="0" indent="0" algn="just">
              <a:buNone/>
            </a:pPr>
            <a:endParaRPr lang="ru-RU" sz="3100" b="1" dirty="0" smtClean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31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Geographic area</a:t>
            </a:r>
            <a:r>
              <a:rPr lang="ru-RU" sz="31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</a:p>
          <a:p>
            <a:pPr marL="0" indent="0" algn="just">
              <a:buNone/>
            </a:pP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Khatlon region: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Bokhtar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city,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Levakand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city,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Nosiri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Khisrav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district </a:t>
            </a:r>
            <a:endParaRPr lang="ru-RU" sz="3100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539552" y="5833799"/>
            <a:ext cx="8216176" cy="786384"/>
            <a:chOff x="539552" y="5589240"/>
            <a:chExt cx="8216176" cy="786384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5589240"/>
              <a:ext cx="1807464" cy="786384"/>
            </a:xfrm>
            <a:prstGeom prst="rect">
              <a:avLst/>
            </a:prstGeom>
          </p:spPr>
        </p:pic>
        <p:cxnSp>
          <p:nvCxnSpPr>
            <p:cNvPr id="6" name="Прямая соединительная линия 5"/>
            <p:cNvCxnSpPr/>
            <p:nvPr/>
          </p:nvCxnSpPr>
          <p:spPr>
            <a:xfrm>
              <a:off x="539552" y="6375624"/>
              <a:ext cx="655272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173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76673"/>
            <a:ext cx="8064896" cy="5184575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Overall objective:</a:t>
            </a:r>
          </a:p>
          <a:p>
            <a:pPr marL="0" indent="0" algn="just">
              <a:buNone/>
            </a:pPr>
            <a:endParaRPr lang="en-US" sz="2800" b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"Reducing social, medical, legal and economic consequences in the lives of women returning from labor migration or deported from the Russian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Federation“</a:t>
            </a:r>
          </a:p>
          <a:p>
            <a:pPr marL="0" indent="0" algn="just">
              <a:buNone/>
            </a:pPr>
            <a:endParaRPr lang="ru-RU" sz="2800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Objectives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endParaRPr lang="en-US" sz="2800" dirty="0" smtClean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Expand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access to health services for vulnerable women and women of fertile age returning from labor migration.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514350" indent="-514350" algn="just">
              <a:buFont typeface="+mj-lt"/>
              <a:buAutoNum type="arabicPeriod"/>
            </a:pPr>
            <a:endParaRPr lang="ru-RU" sz="2800" dirty="0" smtClean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To increase the social, legal and economic awareness of vulnerable women who have returned from labor migration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endParaRPr lang="ru-RU" sz="2800" dirty="0" smtClean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2800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2800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3000" b="1" dirty="0" smtClean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>
              <a:buNone/>
            </a:pPr>
            <a:endParaRPr lang="ru-RU" sz="2900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539552" y="5833799"/>
            <a:ext cx="8216176" cy="786384"/>
            <a:chOff x="539552" y="5589240"/>
            <a:chExt cx="8216176" cy="786384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5589240"/>
              <a:ext cx="1807464" cy="786384"/>
            </a:xfrm>
            <a:prstGeom prst="rect">
              <a:avLst/>
            </a:prstGeom>
          </p:spPr>
        </p:pic>
        <p:cxnSp>
          <p:nvCxnSpPr>
            <p:cNvPr id="6" name="Прямая соединительная линия 5"/>
            <p:cNvCxnSpPr/>
            <p:nvPr/>
          </p:nvCxnSpPr>
          <p:spPr>
            <a:xfrm>
              <a:off x="539552" y="6375624"/>
              <a:ext cx="655272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9231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332656"/>
            <a:ext cx="8352928" cy="521311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Target group</a:t>
            </a:r>
            <a:endParaRPr lang="ru-RU" sz="2600" b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2500" b="1" dirty="0" smtClean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1.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Women who returned from labor migration due to:</a:t>
            </a:r>
          </a:p>
          <a:p>
            <a:pPr algn="just"/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deportation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;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chronic diseases;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2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Women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who independently lead households (single mothers, widows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);</a:t>
            </a:r>
          </a:p>
          <a:p>
            <a:pPr marL="0" indent="0" algn="just">
              <a:buNone/>
            </a:pPr>
            <a:endParaRPr lang="en-US" sz="2400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3.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Women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of childbearing age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/>
            <a:endParaRPr lang="ru-RU" sz="2400" dirty="0" smtClean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2400" dirty="0" smtClean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>
              <a:buNone/>
            </a:pPr>
            <a:endParaRPr lang="ru-RU" sz="2900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539552" y="5833799"/>
            <a:ext cx="8216176" cy="786384"/>
            <a:chOff x="539552" y="5589240"/>
            <a:chExt cx="8216176" cy="786384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5589240"/>
              <a:ext cx="1807464" cy="786384"/>
            </a:xfrm>
            <a:prstGeom prst="rect">
              <a:avLst/>
            </a:prstGeom>
          </p:spPr>
        </p:pic>
        <p:cxnSp>
          <p:nvCxnSpPr>
            <p:cNvPr id="6" name="Прямая соединительная линия 5"/>
            <p:cNvCxnSpPr/>
            <p:nvPr/>
          </p:nvCxnSpPr>
          <p:spPr>
            <a:xfrm>
              <a:off x="539552" y="6375624"/>
              <a:ext cx="655272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8823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6128" y="381"/>
            <a:ext cx="8229600" cy="64807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Main activities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52735"/>
            <a:ext cx="8136904" cy="5299571"/>
          </a:xfrm>
        </p:spPr>
        <p:txBody>
          <a:bodyPr>
            <a:normAutofit fontScale="47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en-US" sz="51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Dissemination of </a:t>
            </a:r>
            <a:r>
              <a:rPr lang="en-US" sz="51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IECs</a:t>
            </a:r>
            <a:r>
              <a:rPr lang="ru-RU" sz="51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;</a:t>
            </a:r>
            <a:endParaRPr lang="ru-RU" sz="5100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51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Assistance </a:t>
            </a:r>
            <a:r>
              <a:rPr lang="en-US" sz="51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in </a:t>
            </a:r>
            <a:r>
              <a:rPr lang="en-US" sz="51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diagnosis </a:t>
            </a:r>
            <a:r>
              <a:rPr lang="en-US" sz="51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and treatment of gynecological diseases, HIV, TB and STI;</a:t>
            </a:r>
            <a:endParaRPr lang="ru-RU" sz="5100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51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Awareness rising of women </a:t>
            </a:r>
            <a:r>
              <a:rPr lang="en-US" sz="51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about </a:t>
            </a:r>
            <a:r>
              <a:rPr lang="en-US" sz="51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their </a:t>
            </a:r>
            <a:r>
              <a:rPr lang="en-US" sz="51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rights and opportunities to receive  </a:t>
            </a:r>
            <a:r>
              <a:rPr lang="en-US" sz="51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social </a:t>
            </a:r>
            <a:r>
              <a:rPr lang="en-US" sz="51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benefits</a:t>
            </a:r>
            <a:r>
              <a:rPr lang="en-US" sz="51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;</a:t>
            </a:r>
          </a:p>
          <a:p>
            <a:pPr algn="just">
              <a:lnSpc>
                <a:spcPct val="120000"/>
              </a:lnSpc>
            </a:pPr>
            <a:r>
              <a:rPr lang="en-US" sz="51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Distribution </a:t>
            </a:r>
            <a:r>
              <a:rPr lang="en-US" sz="51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of leaflets with information on </a:t>
            </a:r>
            <a:r>
              <a:rPr lang="en-US" sz="51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institutions </a:t>
            </a:r>
            <a:r>
              <a:rPr lang="en-US" sz="51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providing legal, socio-economic services, </a:t>
            </a:r>
            <a:r>
              <a:rPr lang="en-US" sz="51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vocational education and </a:t>
            </a:r>
            <a:r>
              <a:rPr lang="en-US" sz="51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financial support;</a:t>
            </a:r>
            <a:endParaRPr lang="ru-RU" sz="5100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51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Assistance in professional orientation;</a:t>
            </a:r>
          </a:p>
          <a:p>
            <a:pPr algn="just">
              <a:lnSpc>
                <a:spcPct val="120000"/>
              </a:lnSpc>
            </a:pPr>
            <a:r>
              <a:rPr lang="en-US" sz="51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Organization of trainings on the basics of entrepreneurship;</a:t>
            </a:r>
          </a:p>
          <a:p>
            <a:pPr algn="just">
              <a:lnSpc>
                <a:spcPct val="120000"/>
              </a:lnSpc>
            </a:pPr>
            <a:r>
              <a:rPr lang="en-US" sz="51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Assistance in obtaining information about micro-loan funds.</a:t>
            </a:r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539552" y="6084431"/>
            <a:ext cx="8216176" cy="535752"/>
            <a:chOff x="539552" y="5839872"/>
            <a:chExt cx="8216176" cy="535752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4328" y="5839872"/>
              <a:ext cx="1231400" cy="535752"/>
            </a:xfrm>
            <a:prstGeom prst="rect">
              <a:avLst/>
            </a:prstGeom>
          </p:spPr>
        </p:pic>
        <p:cxnSp>
          <p:nvCxnSpPr>
            <p:cNvPr id="6" name="Прямая соединительная линия 5"/>
            <p:cNvCxnSpPr/>
            <p:nvPr/>
          </p:nvCxnSpPr>
          <p:spPr>
            <a:xfrm>
              <a:off x="539552" y="6375624"/>
              <a:ext cx="655272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7159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663" y="85959"/>
            <a:ext cx="8229600" cy="72008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Project results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11663" y="764704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Signed agreement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with 47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service providers on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cooperation in provision of preventive, information-educational, sanitary-educational, legal and social services for vulnerable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women.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828927" y="5961124"/>
            <a:ext cx="8216176" cy="786384"/>
            <a:chOff x="539552" y="5589240"/>
            <a:chExt cx="8216176" cy="786384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5589240"/>
              <a:ext cx="1807464" cy="786384"/>
            </a:xfrm>
            <a:prstGeom prst="rect">
              <a:avLst/>
            </a:prstGeom>
          </p:spPr>
        </p:pic>
        <p:cxnSp>
          <p:nvCxnSpPr>
            <p:cNvPr id="8" name="Прямая соединительная линия 7"/>
            <p:cNvCxnSpPr/>
            <p:nvPr/>
          </p:nvCxnSpPr>
          <p:spPr>
            <a:xfrm>
              <a:off x="539552" y="6375624"/>
              <a:ext cx="655272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791" y="2065563"/>
            <a:ext cx="6120680" cy="375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5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195" y="670521"/>
            <a:ext cx="8352277" cy="2134063"/>
          </a:xfrm>
        </p:spPr>
        <p:txBody>
          <a:bodyPr>
            <a:noAutofit/>
          </a:bodyPr>
          <a:lstStyle/>
          <a:p>
            <a:pPr algn="just"/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2002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women who returned from labor migration are covered by medical, social, educational, legal and economic services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endParaRPr lang="ru-RU" sz="2000" dirty="0" smtClean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828927" y="5961124"/>
            <a:ext cx="8216176" cy="786384"/>
            <a:chOff x="539552" y="5589240"/>
            <a:chExt cx="8216176" cy="786384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5589240"/>
              <a:ext cx="1807464" cy="786384"/>
            </a:xfrm>
            <a:prstGeom prst="rect">
              <a:avLst/>
            </a:prstGeom>
          </p:spPr>
        </p:pic>
        <p:cxnSp>
          <p:nvCxnSpPr>
            <p:cNvPr id="8" name="Прямая соединительная линия 7"/>
            <p:cNvCxnSpPr/>
            <p:nvPr/>
          </p:nvCxnSpPr>
          <p:spPr>
            <a:xfrm>
              <a:off x="539552" y="6375624"/>
              <a:ext cx="655272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2" y="1782106"/>
            <a:ext cx="8135600" cy="419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66672" y="104001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Project results</a:t>
            </a:r>
            <a:r>
              <a:rPr lang="ru-RU" sz="3200" dirty="0">
                <a:solidFill>
                  <a:prstClr val="black"/>
                </a:solidFill>
                <a:ea typeface="+mj-ea"/>
                <a:cs typeface="+mj-cs"/>
              </a:rPr>
              <a:t/>
            </a:r>
            <a:br>
              <a:rPr lang="ru-RU" sz="3200" dirty="0">
                <a:solidFill>
                  <a:prstClr val="black"/>
                </a:solidFill>
                <a:ea typeface="+mj-ea"/>
                <a:cs typeface="+mj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54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1479" y="1052737"/>
            <a:ext cx="4536503" cy="4752528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569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vulnerable women participated in information sessions on sexual, reproductive health and family planning and received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consultation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of a gynecologist</a:t>
            </a:r>
          </a:p>
          <a:p>
            <a:pPr marL="0" indent="0" algn="just">
              <a:buNone/>
            </a:pP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1142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women underwent medical examinations (2 cases of viral hepatitis were detected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algn="just"/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93 women received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treatment.</a:t>
            </a:r>
          </a:p>
          <a:p>
            <a:pPr algn="just"/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44824"/>
            <a:ext cx="3743322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539552" y="5990443"/>
            <a:ext cx="8216176" cy="629740"/>
            <a:chOff x="539552" y="5745884"/>
            <a:chExt cx="8216176" cy="62974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8304" y="5745884"/>
              <a:ext cx="1447424" cy="629739"/>
            </a:xfrm>
            <a:prstGeom prst="rect">
              <a:avLst/>
            </a:prstGeom>
          </p:spPr>
        </p:pic>
        <p:cxnSp>
          <p:nvCxnSpPr>
            <p:cNvPr id="7" name="Прямая соединительная линия 6"/>
            <p:cNvCxnSpPr/>
            <p:nvPr/>
          </p:nvCxnSpPr>
          <p:spPr>
            <a:xfrm>
              <a:off x="539552" y="6375624"/>
              <a:ext cx="655272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856" y="-48193"/>
            <a:ext cx="2999492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9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1248</TotalTime>
  <Words>858</Words>
  <Application>Microsoft Office PowerPoint</Application>
  <PresentationFormat>Экран (4:3)</PresentationFormat>
  <Paragraphs>124</Paragraphs>
  <Slides>17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Тема Office</vt:lpstr>
      <vt:lpstr>1_Тема Office</vt:lpstr>
      <vt:lpstr>«Social and economic reintegration of returning labor migrants»</vt:lpstr>
      <vt:lpstr> Current situation and problems</vt:lpstr>
      <vt:lpstr>Презентация PowerPoint</vt:lpstr>
      <vt:lpstr>Презентация PowerPoint</vt:lpstr>
      <vt:lpstr>Презентация PowerPoint</vt:lpstr>
      <vt:lpstr>Main activities</vt:lpstr>
      <vt:lpstr> Project results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Lessons learned</vt:lpstr>
      <vt:lpstr>Future plans </vt:lpstr>
      <vt:lpstr>Thank you for your attention! Visit our site: www.afew.tj  and Facebook page: https://www.facebook.com/health.tj 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«Социальная и экономическая реинтеграция вернувшихся трудовых мигрантов»</dc:title>
  <dc:creator>User</dc:creator>
  <cp:lastModifiedBy>Zarina Davlyatova</cp:lastModifiedBy>
  <cp:revision>71</cp:revision>
  <dcterms:created xsi:type="dcterms:W3CDTF">2018-01-10T04:54:53Z</dcterms:created>
  <dcterms:modified xsi:type="dcterms:W3CDTF">2018-07-23T13:01:39Z</dcterms:modified>
</cp:coreProperties>
</file>